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97" r:id="rId2"/>
    <p:sldId id="565" r:id="rId3"/>
    <p:sldId id="349" r:id="rId4"/>
    <p:sldId id="444" r:id="rId5"/>
    <p:sldId id="573" r:id="rId6"/>
    <p:sldId id="394" r:id="rId7"/>
    <p:sldId id="395" r:id="rId8"/>
    <p:sldId id="582" r:id="rId9"/>
    <p:sldId id="445" r:id="rId10"/>
    <p:sldId id="397" r:id="rId11"/>
    <p:sldId id="447" r:id="rId12"/>
    <p:sldId id="400" r:id="rId13"/>
    <p:sldId id="401" r:id="rId14"/>
    <p:sldId id="402" r:id="rId15"/>
    <p:sldId id="406" r:id="rId16"/>
    <p:sldId id="574" r:id="rId17"/>
    <p:sldId id="298" r:id="rId18"/>
    <p:sldId id="299" r:id="rId19"/>
    <p:sldId id="350" r:id="rId20"/>
    <p:sldId id="383" r:id="rId21"/>
    <p:sldId id="384" r:id="rId22"/>
    <p:sldId id="385" r:id="rId23"/>
    <p:sldId id="387" r:id="rId24"/>
    <p:sldId id="388" r:id="rId25"/>
    <p:sldId id="389" r:id="rId26"/>
    <p:sldId id="391" r:id="rId27"/>
    <p:sldId id="390" r:id="rId28"/>
    <p:sldId id="448" r:id="rId29"/>
    <p:sldId id="449" r:id="rId30"/>
    <p:sldId id="392" r:id="rId31"/>
    <p:sldId id="450" r:id="rId32"/>
    <p:sldId id="405" r:id="rId33"/>
    <p:sldId id="407" r:id="rId34"/>
    <p:sldId id="408" r:id="rId35"/>
    <p:sldId id="386" r:id="rId36"/>
    <p:sldId id="393" r:id="rId37"/>
    <p:sldId id="358" r:id="rId38"/>
    <p:sldId id="410" r:id="rId39"/>
    <p:sldId id="411" r:id="rId40"/>
    <p:sldId id="412" r:id="rId41"/>
    <p:sldId id="413" r:id="rId42"/>
    <p:sldId id="575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  <p:sldId id="577" r:id="rId72"/>
    <p:sldId id="497" r:id="rId73"/>
    <p:sldId id="500" r:id="rId74"/>
    <p:sldId id="501" r:id="rId75"/>
    <p:sldId id="499" r:id="rId76"/>
    <p:sldId id="540" r:id="rId77"/>
    <p:sldId id="503" r:id="rId78"/>
    <p:sldId id="504" r:id="rId79"/>
    <p:sldId id="531" r:id="rId80"/>
    <p:sldId id="532" r:id="rId81"/>
    <p:sldId id="514" r:id="rId82"/>
    <p:sldId id="533" r:id="rId83"/>
    <p:sldId id="580" r:id="rId84"/>
    <p:sldId id="581" r:id="rId85"/>
    <p:sldId id="537" r:id="rId86"/>
    <p:sldId id="534" r:id="rId87"/>
    <p:sldId id="568" r:id="rId88"/>
    <p:sldId id="569" r:id="rId89"/>
    <p:sldId id="824" r:id="rId90"/>
    <p:sldId id="829" r:id="rId91"/>
    <p:sldId id="828" r:id="rId92"/>
    <p:sldId id="830" r:id="rId93"/>
    <p:sldId id="831" r:id="rId94"/>
    <p:sldId id="570" r:id="rId95"/>
    <p:sldId id="578" r:id="rId96"/>
    <p:sldId id="572" r:id="rId97"/>
    <p:sldId id="579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4" autoAdjust="0"/>
    <p:restoredTop sz="94162" autoAdjust="0"/>
  </p:normalViewPr>
  <p:slideViewPr>
    <p:cSldViewPr snapToGrid="0">
      <p:cViewPr varScale="1">
        <p:scale>
          <a:sx n="105" d="100"/>
          <a:sy n="105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this answer a Y/N</a:t>
            </a:r>
            <a:r>
              <a:rPr lang="en-US" baseline="0" dirty="0"/>
              <a:t> question?</a:t>
            </a:r>
          </a:p>
          <a:p>
            <a:r>
              <a:rPr lang="en-US" baseline="0" dirty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77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C5B10B-B67A-4071-8F07-74D75E8F5F4A}" type="slidenum">
              <a:rPr lang="en-US" altLang="en-US">
                <a:latin typeface="Calibri" panose="020F0502020204030204" pitchFamily="34" charset="0"/>
              </a:rPr>
              <a:pPr eaLnBrk="1" hangingPunct="1"/>
              <a:t>81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9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9/25/19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9/25/19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9/25/19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&amp;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/>
          </a:p>
          <a:p>
            <a:pPr>
              <a:buFont typeface="Wingdings 2" pitchFamily="18" charset="2"/>
              <a:buNone/>
            </a:pPr>
            <a:endParaRPr lang="en-US" b="1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a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seldom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not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 and binary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Methods: Classification and Prediction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846595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210109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829109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0549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C_Regression_v1.R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9.534 for each room.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new data points for prediction?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4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8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When used with </a:t>
            </a:r>
            <a:r>
              <a:rPr lang="en-US" altLang="en-US" u="sng">
                <a:latin typeface="Franklin Gothic Book" pitchFamily="34" charset="0"/>
              </a:rPr>
              <a:t>new</a:t>
            </a:r>
            <a:r>
              <a:rPr lang="en-US" altLang="en-US">
                <a:latin typeface="Franklin Gothic Book" pitchFamily="34" charset="0"/>
              </a:rPr>
              <a:t> data, models of great complexity do not do so well.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score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1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Binary (Price &gt;$11K = 1)</a:t>
            </a:r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out firsthand.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E_lm_for</a:t>
            </a:r>
            <a:r>
              <a:rPr lang="en-US" sz="2800" b="1" u="sng" dirty="0"/>
              <a:t> </a:t>
            </a:r>
            <a:r>
              <a:rPr lang="en-US" sz="2800" b="1" u="sng" dirty="0" err="1"/>
              <a:t>classes.R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Widely used, particularly where a structured model is useful to explain (=</a:t>
            </a:r>
            <a:r>
              <a:rPr lang="en-US" altLang="en-US" i="1" dirty="0"/>
              <a:t>profiling</a:t>
            </a:r>
            <a:r>
              <a:rPr lang="en-US" altLang="en-US" dirty="0"/>
              <a:t>) or to predict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estimates 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/>
              <a:t>Goal:</a:t>
            </a:r>
            <a:r>
              <a:rPr lang="en-US" altLang="en-US" dirty="0"/>
              <a:t> Find a function of the predictor variables that relates them to a 0/1 outcome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Instead of </a:t>
            </a:r>
            <a:r>
              <a:rPr lang="en-US" altLang="en-US" i="1" dirty="0"/>
              <a:t>Y</a:t>
            </a:r>
            <a:r>
              <a:rPr lang="en-US" altLang="en-US" dirty="0"/>
              <a:t> as outcome variable (like in linear regression), we use a function of Y called the </a:t>
            </a:r>
            <a:r>
              <a:rPr lang="en-US" altLang="en-US" b="1" i="1" dirty="0"/>
              <a:t>logit</a:t>
            </a:r>
          </a:p>
          <a:p>
            <a:pPr eaLnBrk="1" hangingPunct="1"/>
            <a:r>
              <a:rPr lang="en-US" altLang="en-US" dirty="0"/>
              <a:t>Logit can be modeled as a linear function of the predictors</a:t>
            </a:r>
          </a:p>
          <a:p>
            <a:pPr eaLnBrk="1" hangingPunct="1"/>
            <a:r>
              <a:rPr lang="en-US" altLang="en-US" dirty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continuous outcome but has little change  as it approaches -1 &amp; 1.</a:t>
            </a:r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1350499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 = probability of belonging to class 1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/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dirty="0"/>
              <a:t>Need to relate </a:t>
            </a:r>
            <a:r>
              <a:rPr lang="en-US" altLang="en-US" i="1" dirty="0"/>
              <a:t>p</a:t>
            </a:r>
            <a:r>
              <a:rPr lang="en-US" altLang="en-US" dirty="0"/>
              <a:t> to predictors with a function that guarantees 0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1</a:t>
            </a:r>
          </a:p>
          <a:p>
            <a:pPr marL="0" indent="0" eaLnBrk="1" hangingPunct="1"/>
            <a:endParaRPr lang="en-US" altLang="en-US" dirty="0"/>
          </a:p>
          <a:p>
            <a:pPr marL="0" indent="0" eaLnBrk="1" hangingPunct="1"/>
            <a:endParaRPr lang="en-US" altLang="en-US" dirty="0"/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2743199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4413728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9983" y="4964314"/>
            <a:ext cx="9862533" cy="1166855"/>
            <a:chOff x="-759635" y="2037702"/>
            <a:chExt cx="8955259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4923693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249701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4548553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5169877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outcome is logits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319"/>
              <p:cNvSpPr txBox="1"/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=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*temperature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*day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*price + error</a:t>
                </a:r>
              </a:p>
            </p:txBody>
          </p:sp>
        </mc:Choice>
        <mc:Fallback xmlns="">
          <p:sp>
            <p:nvSpPr>
              <p:cNvPr id="7" name="Shape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blipFill rotWithShape="0">
                <a:blip r:embed="rId2"/>
                <a:stretch>
                  <a:fillRect l="-1361" t="-2410" b="-25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" y="3059723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5800" y="5275385"/>
            <a:ext cx="7578969" cy="633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outcome now links to a math function (logit) with a hard to interpret output, the output needs to be adjusted to get something meaningful.</a:t>
            </a:r>
          </a:p>
        </p:txBody>
      </p:sp>
    </p:spTree>
    <p:extLst>
      <p:ext uri="{BB962C8B-B14F-4D97-AF65-F5344CB8AC3E}">
        <p14:creationId xmlns:p14="http://schemas.microsoft.com/office/powerpoint/2010/main" val="51876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0C3DC-8545-A44C-9CFA-804BD06D4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Probability from Logits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1524000"/>
            <a:ext cx="7772400" cy="1143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300"/>
              <a:t>The Fix: </a:t>
            </a:r>
            <a:br>
              <a:rPr lang="en-US" altLang="en-US" sz="4300"/>
            </a:br>
            <a:r>
              <a:rPr lang="en-US" altLang="en-US" sz="4300"/>
              <a:t>use </a:t>
            </a:r>
            <a:r>
              <a:rPr lang="en-US" altLang="en-US" sz="4300" b="1" i="1"/>
              <a:t>logistic response function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95600" y="4642329"/>
            <a:ext cx="3833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</a:pPr>
            <a:r>
              <a:rPr lang="en-US" altLang="en-US" sz="2200">
                <a:latin typeface="Franklin Gothic Book" panose="020B0503020102020204" pitchFamily="34" charset="0"/>
              </a:rPr>
              <a:t>Equation 10.2 in textbook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76490"/>
              </p:ext>
            </p:extLst>
          </p:nvPr>
        </p:nvGraphicFramePr>
        <p:xfrm>
          <a:off x="-2590800" y="2813529"/>
          <a:ext cx="14385925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0" name="Document" r:id="rId4" imgW="4123414" imgH="484801" progId="Word.Document.12">
                  <p:embed/>
                </p:oleObj>
              </mc:Choice>
              <mc:Fallback>
                <p:oleObj name="Document" r:id="rId4" imgW="4123414" imgH="48480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90800" y="2813529"/>
                        <a:ext cx="14385925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566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 Predictor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7630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/>
              <a:t>Modeling loan acceptance on income 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/>
              <a:t>Fitted coefficients (more later): b</a:t>
            </a:r>
            <a:r>
              <a:rPr lang="en-US" altLang="en-US" baseline="-25000"/>
              <a:t>0</a:t>
            </a:r>
            <a:r>
              <a:rPr lang="en-US" altLang="en-US"/>
              <a:t> = -6.3525, b</a:t>
            </a:r>
            <a:r>
              <a:rPr lang="en-US" altLang="en-US" baseline="-25000"/>
              <a:t>1</a:t>
            </a:r>
            <a:r>
              <a:rPr lang="en-US" altLang="en-US"/>
              <a:t> = -0.0392 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2226897"/>
            <a:ext cx="79057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5105400"/>
            <a:ext cx="75009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341930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math…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blipFill rotWithShape="0">
                <a:blip r:embed="rId2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𝑝𝑟𝑒𝑓𝑒𝑟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0" y="1734272"/>
            <a:ext cx="7010400" cy="857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310" y="1459513"/>
            <a:ext cx="168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 Wikipedia.com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𝑙𝑜𝑔𝑂𝑑𝑑𝑠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52093" y="3305907"/>
                <a:ext cx="2039815" cy="11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i="1" u="sng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600" i="1" u="sng" baseline="30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(1 +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6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93" y="3305907"/>
                <a:ext cx="2039815" cy="1187569"/>
              </a:xfrm>
              <a:prstGeom prst="rect">
                <a:avLst/>
              </a:prstGeom>
              <a:blipFill>
                <a:blip r:embed="rId6"/>
                <a:stretch>
                  <a:fillRect b="-1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491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53E96-5439-4651-9253-BEE3754D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679F8-3EFF-4900-B18E-D9BB94FB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F43FC-2747-49B9-AF8E-F37403AA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62E1C-D411-46B4-875B-5C283D28A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C386-9B8E-492C-9310-86EBB7312BCD}"/>
              </a:ext>
            </a:extLst>
          </p:cNvPr>
          <p:cNvSpPr txBox="1"/>
          <p:nvPr/>
        </p:nvSpPr>
        <p:spPr>
          <a:xfrm>
            <a:off x="363416" y="1677124"/>
            <a:ext cx="223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Probability of a Class: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7BB75-B1D0-4F38-908C-A06BBC9D6837}"/>
              </a:ext>
            </a:extLst>
          </p:cNvPr>
          <p:cNvSpPr txBox="1"/>
          <p:nvPr/>
        </p:nvSpPr>
        <p:spPr>
          <a:xfrm>
            <a:off x="431541" y="2150736"/>
            <a:ext cx="2486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0 &amp; 1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0.25 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.51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/>
              <a:t>Probability is .98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6A260-C3E9-47B1-B4D5-CB72AC9A3AEE}"/>
              </a:ext>
            </a:extLst>
          </p:cNvPr>
          <p:cNvSpPr txBox="1"/>
          <p:nvPr/>
        </p:nvSpPr>
        <p:spPr>
          <a:xfrm>
            <a:off x="363416" y="3766673"/>
            <a:ext cx="253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 into a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B251C-05F0-42FA-AF26-2CE759205AA1}"/>
              </a:ext>
            </a:extLst>
          </p:cNvPr>
          <p:cNvSpPr txBox="1"/>
          <p:nvPr/>
        </p:nvSpPr>
        <p:spPr>
          <a:xfrm>
            <a:off x="431541" y="4240285"/>
            <a:ext cx="688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probability if greater than a cutoff, then make it the success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define cutoff, usually 0.5 to start</a:t>
            </a:r>
          </a:p>
        </p:txBody>
      </p:sp>
    </p:spTree>
    <p:extLst>
      <p:ext uri="{BB962C8B-B14F-4D97-AF65-F5344CB8AC3E}">
        <p14:creationId xmlns:p14="http://schemas.microsoft.com/office/powerpoint/2010/main" val="3217704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0CD8E-5357-44DF-AC6D-B3B079A5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FA7A4-A7C0-4860-8CA4-EB3D8BDE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Probability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741E1-EDBA-4D3E-8349-9E6201C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B86DD-1970-481D-B024-FBD6FA6DA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2CC794-86DA-47CC-BE56-09D9F70DDDA3}"/>
              </a:ext>
            </a:extLst>
          </p:cNvPr>
          <p:cNvSpPr/>
          <p:nvPr/>
        </p:nvSpPr>
        <p:spPr>
          <a:xfrm>
            <a:off x="1134208" y="1545599"/>
            <a:ext cx="6875585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Logistic Regression for hospital readmission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DF60D2-B10A-4E21-B8D3-596BE9EC0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686510"/>
              </p:ext>
            </p:extLst>
          </p:nvPr>
        </p:nvGraphicFramePr>
        <p:xfrm>
          <a:off x="1134207" y="2224806"/>
          <a:ext cx="6875586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62">
                  <a:extLst>
                    <a:ext uri="{9D8B030D-6E8A-4147-A177-3AD203B41FA5}">
                      <a16:colId xmlns:a16="http://schemas.microsoft.com/office/drawing/2014/main" val="3541877015"/>
                    </a:ext>
                  </a:extLst>
                </a:gridCol>
                <a:gridCol w="2291862">
                  <a:extLst>
                    <a:ext uri="{9D8B030D-6E8A-4147-A177-3AD203B41FA5}">
                      <a16:colId xmlns:a16="http://schemas.microsoft.com/office/drawing/2014/main" val="4235599116"/>
                    </a:ext>
                  </a:extLst>
                </a:gridCol>
                <a:gridCol w="2291862">
                  <a:extLst>
                    <a:ext uri="{9D8B030D-6E8A-4147-A177-3AD203B41FA5}">
                      <a16:colId xmlns:a16="http://schemas.microsoft.com/office/drawing/2014/main" val="2750237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Readmission Model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Classification</a:t>
                      </a:r>
                    </a:p>
                    <a:p>
                      <a:r>
                        <a:rPr lang="en-US" dirty="0"/>
                        <a:t>Readmission “Yes” or “No”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2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3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9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2715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5871E4-BA8C-4CD4-B8EE-02CD4DDF6340}"/>
              </a:ext>
            </a:extLst>
          </p:cNvPr>
          <p:cNvSpPr txBox="1"/>
          <p:nvPr/>
        </p:nvSpPr>
        <p:spPr>
          <a:xfrm>
            <a:off x="1134207" y="4498134"/>
            <a:ext cx="687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Which of the three is most likely to readmit?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 0.50 which patients will be classified as Yes?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want to save as many lives as possible, and readmit more patients, what should the cutoff threshold be?</a:t>
            </a:r>
          </a:p>
        </p:txBody>
      </p:sp>
    </p:spTree>
    <p:extLst>
      <p:ext uri="{BB962C8B-B14F-4D97-AF65-F5344CB8AC3E}">
        <p14:creationId xmlns:p14="http://schemas.microsoft.com/office/powerpoint/2010/main" val="3304384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598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G_fullyMarchMadnessREVISED.R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586038" y="3114675"/>
            <a:ext cx="4086225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skip over the “F” </a:t>
            </a:r>
            <a:r>
              <a:rPr lang="en-US" dirty="0" err="1"/>
              <a:t>Rscript</a:t>
            </a:r>
            <a:r>
              <a:rPr lang="en-US" dirty="0"/>
              <a:t> which builds a single variable logistic regression.  </a:t>
            </a:r>
          </a:p>
        </p:txBody>
      </p:sp>
    </p:spTree>
    <p:extLst>
      <p:ext uri="{BB962C8B-B14F-4D97-AF65-F5344CB8AC3E}">
        <p14:creationId xmlns:p14="http://schemas.microsoft.com/office/powerpoint/2010/main" val="489906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</p:spTree>
    <p:extLst>
      <p:ext uri="{BB962C8B-B14F-4D97-AF65-F5344CB8AC3E}">
        <p14:creationId xmlns:p14="http://schemas.microsoft.com/office/powerpoint/2010/main" val="101181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553803" y="1855952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5659821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Probabilities are 0-1 so a “cutoff threshold” is used to classify into 1 or 0 in the matrix.</a:t>
            </a:r>
          </a:p>
        </p:txBody>
      </p:sp>
    </p:spTree>
    <p:extLst>
      <p:ext uri="{BB962C8B-B14F-4D97-AF65-F5344CB8AC3E}">
        <p14:creationId xmlns:p14="http://schemas.microsoft.com/office/powerpoint/2010/main" val="74066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Too many predictors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A model with too many parameters 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Trying many different models</a:t>
            </a:r>
          </a:p>
          <a:p>
            <a:pPr marL="742950" lvl="1" indent="-285750">
              <a:defRPr/>
            </a:pPr>
            <a:r>
              <a:rPr lang="en-US" sz="220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>
                <a:latin typeface="Franklin Gothic Book" pitchFamily="34" charset="0"/>
              </a:rPr>
              <a:t>Consequence:  Deployed model will not work as well as expected with completely new data.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95457" y="2083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5659821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Adjusting the cutoff impacts the numbers in the confusion matrix.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1586" y="2248337"/>
          <a:ext cx="1671765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5457" y="1718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0.01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005967" y="3607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05967" y="3242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0.75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032946" y="3623355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32946" y="3258213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0.99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985650" y="209409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985650" y="172895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0.50</a:t>
            </a:r>
          </a:p>
        </p:txBody>
      </p:sp>
    </p:spTree>
    <p:extLst>
      <p:ext uri="{BB962C8B-B14F-4D97-AF65-F5344CB8AC3E}">
        <p14:creationId xmlns:p14="http://schemas.microsoft.com/office/powerpoint/2010/main" val="20949162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 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06100" y="1382986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48406" y="3855408"/>
            <a:ext cx="8557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Sensitivity or </a:t>
            </a:r>
          </a:p>
          <a:p>
            <a:r>
              <a:rPr lang="en-US" sz="2000" dirty="0"/>
              <a:t>True Positive Rate = </a:t>
            </a:r>
            <a:r>
              <a:rPr lang="en-US" sz="2000" dirty="0" err="1"/>
              <a:t>TruePos</a:t>
            </a:r>
            <a:r>
              <a:rPr lang="en-US" sz="2000" dirty="0"/>
              <a:t> / (</a:t>
            </a:r>
            <a:r>
              <a:rPr lang="en-US" sz="2000" dirty="0" err="1"/>
              <a:t>TruePos</a:t>
            </a:r>
            <a:r>
              <a:rPr lang="en-US" sz="2000" dirty="0"/>
              <a:t> + </a:t>
            </a:r>
            <a:r>
              <a:rPr lang="en-US" sz="2000" dirty="0" err="1"/>
              <a:t>FalseNeg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406" y="4497170"/>
            <a:ext cx="647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“1” classifications among all “1” actuals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118" y="5194006"/>
            <a:ext cx="5615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Specificity</a:t>
            </a:r>
          </a:p>
          <a:p>
            <a:r>
              <a:rPr lang="en-US" sz="2000" dirty="0"/>
              <a:t>False Positive Rate = </a:t>
            </a:r>
            <a:r>
              <a:rPr lang="en-US" sz="2000" dirty="0" err="1"/>
              <a:t>FalsePos</a:t>
            </a:r>
            <a:r>
              <a:rPr lang="en-US" sz="2000" dirty="0"/>
              <a:t> / (</a:t>
            </a:r>
            <a:r>
              <a:rPr lang="en-US" sz="2000" dirty="0" err="1"/>
              <a:t>FalsePos</a:t>
            </a:r>
            <a:r>
              <a:rPr lang="en-US" sz="2000" dirty="0"/>
              <a:t> + </a:t>
            </a:r>
            <a:r>
              <a:rPr lang="en-US" sz="2000" dirty="0" err="1"/>
              <a:t>TrueNeg</a:t>
            </a:r>
            <a:r>
              <a:rPr lang="en-US" sz="2000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406" y="5842704"/>
            <a:ext cx="6524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“0” classifications among all “0” actuals.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1021" y="1324303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65835" y="1319048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09849" y="2409497"/>
            <a:ext cx="1094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TruePosRate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28898" y="2409497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FalsePosRate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8763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different cutoff thresholds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14334" y="2377440"/>
            <a:ext cx="3389586" cy="2642301"/>
            <a:chOff x="725214" y="3017520"/>
            <a:chExt cx="3389586" cy="264230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40979" y="3017520"/>
              <a:ext cx="0" cy="2610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5214" y="5659821"/>
              <a:ext cx="338958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40979" y="3236976"/>
              <a:ext cx="2422845" cy="2422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3957147" y="3499945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06662" y="4981904"/>
            <a:ext cx="19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883" y="2089648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2/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883" y="2333488"/>
            <a:ext cx="2262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1/2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88883" y="113763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416566" y="2790492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141" y="2264960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8883" y="3928965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0/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883" y="4141280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0/2</a:t>
            </a:r>
          </a:p>
        </p:txBody>
      </p:sp>
      <p:sp>
        <p:nvSpPr>
          <p:cNvPr id="28" name="Oval 27"/>
          <p:cNvSpPr/>
          <p:nvPr/>
        </p:nvSpPr>
        <p:spPr>
          <a:xfrm>
            <a:off x="147141" y="4104279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60731" y="4918838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388883" y="294542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52096" y="4768977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89035" y="5784041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3/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035" y="5996356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2/2</a:t>
            </a:r>
          </a:p>
        </p:txBody>
      </p:sp>
      <p:sp>
        <p:nvSpPr>
          <p:cNvPr id="34" name="Oval 33"/>
          <p:cNvSpPr/>
          <p:nvPr/>
        </p:nvSpPr>
        <p:spPr>
          <a:xfrm>
            <a:off x="147141" y="5959355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83366" y="2469921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9" idx="0"/>
            <a:endCxn id="6" idx="1"/>
          </p:cNvCxnSpPr>
          <p:nvPr/>
        </p:nvCxnSpPr>
        <p:spPr>
          <a:xfrm flipV="1">
            <a:off x="5139559" y="2813580"/>
            <a:ext cx="1300095" cy="21052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0"/>
            <a:endCxn id="35" idx="1"/>
          </p:cNvCxnSpPr>
          <p:nvPr/>
        </p:nvCxnSpPr>
        <p:spPr>
          <a:xfrm flipV="1">
            <a:off x="6495394" y="2493009"/>
            <a:ext cx="1011060" cy="2974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7168" y="5907024"/>
            <a:ext cx="1912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Highly Sensitive not specific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11552" y="4029456"/>
            <a:ext cx="1669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Not sensitive or specific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3760" y="5321808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*not proportional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54224" y="2261616"/>
            <a:ext cx="2434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More balanced, optimizing accuracy</a:t>
            </a:r>
          </a:p>
        </p:txBody>
      </p:sp>
    </p:spTree>
    <p:extLst>
      <p:ext uri="{BB962C8B-B14F-4D97-AF65-F5344CB8AC3E}">
        <p14:creationId xmlns:p14="http://schemas.microsoft.com/office/powerpoint/2010/main" val="3904944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Conceptually ROC &amp;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5931" y="2216632"/>
            <a:ext cx="3443189" cy="2607614"/>
            <a:chOff x="5060731" y="2468880"/>
            <a:chExt cx="3443189" cy="2607614"/>
          </a:xfrm>
        </p:grpSpPr>
        <p:grpSp>
          <p:nvGrpSpPr>
            <p:cNvPr id="16" name="Group 15"/>
            <p:cNvGrpSpPr/>
            <p:nvPr/>
          </p:nvGrpSpPr>
          <p:grpSpPr>
            <a:xfrm>
              <a:off x="5114334" y="2468880"/>
              <a:ext cx="3389586" cy="2550861"/>
              <a:chOff x="725214" y="3108960"/>
              <a:chExt cx="3389586" cy="255086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740979" y="3108960"/>
                <a:ext cx="0" cy="2519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25214" y="5659821"/>
                <a:ext cx="338958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740979" y="3236976"/>
                <a:ext cx="2422845" cy="24228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6416566" y="2790492"/>
              <a:ext cx="157655" cy="1576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60731" y="4918838"/>
              <a:ext cx="157655" cy="1576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483366" y="2469921"/>
              <a:ext cx="157655" cy="15765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29" idx="0"/>
              <a:endCxn id="6" idx="1"/>
            </p:cNvCxnSpPr>
            <p:nvPr/>
          </p:nvCxnSpPr>
          <p:spPr>
            <a:xfrm flipV="1">
              <a:off x="5139559" y="2813580"/>
              <a:ext cx="1300095" cy="210525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0"/>
              <a:endCxn id="35" idx="1"/>
            </p:cNvCxnSpPr>
            <p:nvPr/>
          </p:nvCxnSpPr>
          <p:spPr>
            <a:xfrm flipV="1">
              <a:off x="6495394" y="2493009"/>
              <a:ext cx="1011060" cy="2974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256690" y="3153104"/>
            <a:ext cx="34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Line: flipping a coin 50/50</a:t>
            </a:r>
          </a:p>
        </p:txBody>
      </p:sp>
      <p:cxnSp>
        <p:nvCxnSpPr>
          <p:cNvPr id="20" name="Curved Connector 19"/>
          <p:cNvCxnSpPr>
            <a:stCxn id="13" idx="1"/>
          </p:cNvCxnSpPr>
          <p:nvPr/>
        </p:nvCxnSpPr>
        <p:spPr>
          <a:xfrm rot="10800000">
            <a:off x="3216166" y="2648660"/>
            <a:ext cx="1040524" cy="689111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4497" y="3636578"/>
            <a:ext cx="434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“lift” better than random chance w/different cutoffs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2617076" y="2490952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1933903" y="3132083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>
            <a:stCxn id="37" idx="1"/>
          </p:cNvCxnSpPr>
          <p:nvPr/>
        </p:nvCxnSpPr>
        <p:spPr>
          <a:xfrm rot="10800000">
            <a:off x="2822029" y="2790498"/>
            <a:ext cx="1492469" cy="1169247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7" idx="1"/>
          </p:cNvCxnSpPr>
          <p:nvPr/>
        </p:nvCxnSpPr>
        <p:spPr>
          <a:xfrm rot="10800000">
            <a:off x="2207173" y="3452648"/>
            <a:ext cx="2107325" cy="507096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3765" y="5659821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binary classification the AUC (area under the curve) is a KPI</a:t>
            </a:r>
          </a:p>
        </p:txBody>
      </p:sp>
    </p:spTree>
    <p:extLst>
      <p:ext uri="{BB962C8B-B14F-4D97-AF65-F5344CB8AC3E}">
        <p14:creationId xmlns:p14="http://schemas.microsoft.com/office/powerpoint/2010/main" val="27847668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</p:txBody>
      </p:sp>
    </p:spTree>
    <p:extLst>
      <p:ext uri="{BB962C8B-B14F-4D97-AF65-F5344CB8AC3E}">
        <p14:creationId xmlns:p14="http://schemas.microsoft.com/office/powerpoint/2010/main" val="2704422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92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591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 is KNN &amp; 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OKCupid</a:t>
            </a:r>
            <a:r>
              <a:rPr lang="en-US" sz="2400" dirty="0"/>
              <a:t> Case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files including slides, code (if applicable) &amp; video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7264" y="5100426"/>
            <a:ext cx="8365235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8. C6.1 Predicting Boston Housing Prices</a:t>
            </a:r>
          </a:p>
          <a:p>
            <a:r>
              <a:rPr lang="en-US" dirty="0">
                <a:solidFill>
                  <a:schemeClr val="bg1"/>
                </a:solidFill>
              </a:rPr>
              <a:t>Only do a, &amp; b</a:t>
            </a:r>
          </a:p>
          <a:p>
            <a:r>
              <a:rPr lang="en-US" dirty="0">
                <a:solidFill>
                  <a:schemeClr val="bg1"/>
                </a:solidFill>
              </a:rPr>
              <a:t>9. C10.3 Sales of Riding Mowers</a:t>
            </a:r>
          </a:p>
          <a:p>
            <a:r>
              <a:rPr lang="en-US" dirty="0">
                <a:solidFill>
                  <a:schemeClr val="bg1"/>
                </a:solidFill>
              </a:rPr>
              <a:t>Only do a, </a:t>
            </a:r>
            <a:r>
              <a:rPr lang="en-US" dirty="0" err="1">
                <a:solidFill>
                  <a:schemeClr val="bg1"/>
                </a:solidFill>
              </a:rPr>
              <a:t>b,c</a:t>
            </a:r>
            <a:r>
              <a:rPr lang="en-US" dirty="0">
                <a:solidFill>
                  <a:schemeClr val="bg1"/>
                </a:solidFill>
              </a:rPr>
              <a:t> &amp; d </a:t>
            </a:r>
            <a:endParaRPr lang="en-US" sz="2000" b="1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5067</TotalTime>
  <Words>4688</Words>
  <Application>Microsoft Macintosh PowerPoint</Application>
  <PresentationFormat>On-screen Show (4:3)</PresentationFormat>
  <Paragraphs>1106</Paragraphs>
  <Slides>97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Franklin Gothic Book</vt:lpstr>
      <vt:lpstr>Garamond</vt:lpstr>
      <vt:lpstr>Helvetica Neue</vt:lpstr>
      <vt:lpstr>Open Sans</vt:lpstr>
      <vt:lpstr>Perpetua</vt:lpstr>
      <vt:lpstr>Symbol</vt:lpstr>
      <vt:lpstr>Wingdings 2</vt:lpstr>
      <vt:lpstr>1_Office Theme</vt:lpstr>
      <vt:lpstr>think-cell Slide</vt:lpstr>
      <vt:lpstr>Document</vt:lpstr>
      <vt:lpstr>Regression &amp; Logistic 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The outcome is logits</vt:lpstr>
      <vt:lpstr>Calculating Probability from Logits</vt:lpstr>
      <vt:lpstr>Single Predictor Model</vt:lpstr>
      <vt:lpstr>Oh math…</vt:lpstr>
      <vt:lpstr>Logistic Regression Output</vt:lpstr>
      <vt:lpstr>Logistic Regression Probability Focus</vt:lpstr>
      <vt:lpstr>NCAA Classification Madness</vt:lpstr>
      <vt:lpstr>My friend Mandy is next level.</vt:lpstr>
      <vt:lpstr>Let’s practice</vt:lpstr>
      <vt:lpstr>Evaluating a Classification</vt:lpstr>
      <vt:lpstr>The confusion matrix</vt:lpstr>
      <vt:lpstr>The confusion matrix</vt:lpstr>
      <vt:lpstr>True/False Positive Rates</vt:lpstr>
      <vt:lpstr>Plotting the different cutoff thresholds</vt:lpstr>
      <vt:lpstr>Conceptually ROC &amp; AUC</vt:lpstr>
      <vt:lpstr>Logistic Regression Summary</vt:lpstr>
      <vt:lpstr>Agenda</vt:lpstr>
      <vt:lpstr>Your Data Mining Toolbox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258</cp:revision>
  <dcterms:created xsi:type="dcterms:W3CDTF">2018-05-23T17:24:59Z</dcterms:created>
  <dcterms:modified xsi:type="dcterms:W3CDTF">2019-09-25T19:30:48Z</dcterms:modified>
</cp:coreProperties>
</file>